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78D0-3CB4-4224-B659-9263EA3375E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9175A-7013-417D-AD8D-5F4DA2816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dc.gsfc.nasa.gov/pub/data/project/Ozone_Climatology/" TargetMode="External"/><Relationship Id="rId2" Type="http://schemas.openxmlformats.org/officeDocument/2006/relationships/hyperlink" Target="https://acd-ext.gsfc.nasa.gov/Data_services/cloud_sl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66648" y="76200"/>
            <a:ext cx="9753600" cy="2057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Global Ozone and Surface UV Climatology Data Products for NASA Earth Observations (NEO) and Science on the Sphere (SOS)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685400"/>
            <a:ext cx="6400800" cy="3200400"/>
          </a:xfrm>
        </p:spPr>
        <p:txBody>
          <a:bodyPr rtlCol="0">
            <a:normAutofit/>
          </a:bodyPr>
          <a:lstStyle/>
          <a:p>
            <a:pPr marL="457200" indent="-457200" algn="l">
              <a:buFont typeface="+mj-lt"/>
              <a:buAutoNum type="arabicParenR"/>
              <a:defRPr/>
            </a:pPr>
            <a:r>
              <a:rPr lang="en-US" dirty="0">
                <a:solidFill>
                  <a:srgbClr val="C00000"/>
                </a:solidFill>
              </a:rPr>
              <a:t>  Tropospheric Column Ozone in Dobson Units</a:t>
            </a:r>
          </a:p>
          <a:p>
            <a:pPr marL="457200" indent="-457200" algn="l">
              <a:buFont typeface="+mj-lt"/>
              <a:buAutoNum type="arabicParenR"/>
              <a:defRPr/>
            </a:pPr>
            <a:r>
              <a:rPr lang="en-US" dirty="0">
                <a:solidFill>
                  <a:srgbClr val="C00000"/>
                </a:solidFill>
              </a:rPr>
              <a:t>  Stratospheric Column Ozone in Dobson Units</a:t>
            </a:r>
          </a:p>
          <a:p>
            <a:pPr marL="457200" indent="-457200" algn="l">
              <a:buFont typeface="+mj-lt"/>
              <a:buAutoNum type="arabicParenR"/>
              <a:defRPr/>
            </a:pPr>
            <a:r>
              <a:rPr lang="en-US" dirty="0">
                <a:solidFill>
                  <a:srgbClr val="C00000"/>
                </a:solidFill>
              </a:rPr>
              <a:t>  Total Column Ozone in Dobson Units</a:t>
            </a:r>
          </a:p>
          <a:p>
            <a:pPr marL="457200" indent="-457200" algn="l">
              <a:buFont typeface="+mj-lt"/>
              <a:buAutoNum type="arabicParenR"/>
              <a:defRPr/>
            </a:pPr>
            <a:r>
              <a:rPr lang="en-US" dirty="0">
                <a:solidFill>
                  <a:srgbClr val="C00000"/>
                </a:solidFill>
              </a:rPr>
              <a:t>  Surface UV-Index</a:t>
            </a:r>
          </a:p>
          <a:p>
            <a:pPr algn="just">
              <a:defRPr/>
            </a:pPr>
            <a:endParaRPr lang="en-US" sz="1800" dirty="0"/>
          </a:p>
          <a:p>
            <a:pPr algn="just">
              <a:defRPr/>
            </a:pPr>
            <a:r>
              <a:rPr lang="en-US" sz="2000" dirty="0"/>
              <a:t>(These four data products represent 12-month </a:t>
            </a:r>
            <a:r>
              <a:rPr lang="en-US" sz="2000" dirty="0" err="1"/>
              <a:t>climatologies</a:t>
            </a:r>
            <a:r>
              <a:rPr lang="en-US" sz="2000" dirty="0"/>
              <a:t> with horizontal resolution of 1</a:t>
            </a:r>
            <a:r>
              <a:rPr lang="en-US" sz="2000" baseline="30000" dirty="0"/>
              <a:t>o</a:t>
            </a:r>
            <a:r>
              <a:rPr lang="en-US" sz="2000" dirty="0"/>
              <a:t> latitude by 1.25</a:t>
            </a:r>
            <a:r>
              <a:rPr lang="en-US" sz="2000" baseline="30000" dirty="0"/>
              <a:t>o</a:t>
            </a:r>
            <a:r>
              <a:rPr lang="en-US" sz="2000" dirty="0"/>
              <a:t> longitude) </a:t>
            </a:r>
          </a:p>
          <a:p>
            <a:pPr algn="l">
              <a:buFont typeface="Wingdings" pitchFamily="2" charset="2"/>
              <a:buChar char="q"/>
              <a:defRPr/>
            </a:pPr>
            <a:endParaRPr lang="en-US" dirty="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1" y="6059488"/>
            <a:ext cx="603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</a:rPr>
              <a:t>Contact person</a:t>
            </a:r>
            <a:r>
              <a:rPr lang="en-US" altLang="en-US" sz="1800" dirty="0">
                <a:latin typeface="Arial" panose="020B0604020202020204" pitchFamily="34" charset="0"/>
              </a:rPr>
              <a:t>:          Dr. Jerry Ziemke, Code 614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Ph</a:t>
            </a:r>
            <a:r>
              <a:rPr lang="en-US" altLang="en-US" sz="1800" dirty="0">
                <a:latin typeface="Arial" panose="020B0604020202020204" pitchFamily="34" charset="0"/>
              </a:rPr>
              <a:t>: 301-614-6034       Email: Jerald.R.Ziemke@nasa.gov</a:t>
            </a:r>
          </a:p>
        </p:txBody>
      </p:sp>
      <p:pic>
        <p:nvPicPr>
          <p:cNvPr id="7" name="Picture 5" descr="C:\junk2\small_nasa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omi_2004\knm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07496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0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2" descr="C:\junk2\neo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6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Global Total Column Ozone Climatology in Dobson Units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343400"/>
          </a:xfrm>
        </p:spPr>
        <p:txBody>
          <a:bodyPr/>
          <a:lstStyle/>
          <a:p>
            <a:pPr algn="just" eaLnBrk="1" hangingPunct="1"/>
            <a:r>
              <a:rPr lang="en-US" altLang="en-US" sz="2400"/>
              <a:t>Derived from Aura OMI v8.5 measurements everywhere except in polar night latitudes</a:t>
            </a:r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For polar night latitudes, MLS v3.3 stratospheric column ozone is about 90-95% of total column ozone – the tropospheric column ozone product is extrapolated from lower latitudes and then added to MLS stratospheric column ozone to give a close estimate of total column ozone in polar night latitudes (result:  total column ozone is an entire global map for each month, just like MLS stratospheric column ozone)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/>
          </a:p>
        </p:txBody>
      </p:sp>
      <p:pic>
        <p:nvPicPr>
          <p:cNvPr id="12292" name="Picture 5" descr="C:\junk2\small_nasa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omi_2004\knm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96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2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 descr="C:\junk2\neo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42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2" descr="C:\junk2\neo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9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2" descr="C:\junk2\neo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3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Global UV Index Climatology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8229600" cy="4495800"/>
          </a:xfrm>
        </p:spPr>
        <p:txBody>
          <a:bodyPr/>
          <a:lstStyle/>
          <a:p>
            <a:pPr algn="just" eaLnBrk="1" hangingPunct="1"/>
            <a:r>
              <a:rPr lang="en-US" altLang="en-US" sz="2400"/>
              <a:t>Derived directly from the total column ozone climatology product</a:t>
            </a:r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Derived using a UV-Index source code from P. Newman </a:t>
            </a:r>
            <a:r>
              <a:rPr lang="en-US" altLang="en-US" sz="2000"/>
              <a:t>[e.g., </a:t>
            </a:r>
            <a:r>
              <a:rPr lang="en-US" altLang="en-US" sz="2000" i="1"/>
              <a:t>Newman and McKenzie</a:t>
            </a:r>
            <a:r>
              <a:rPr lang="en-US" altLang="en-US" sz="2000"/>
              <a:t>, 2011, Photochem. Photobiol. Sci.]</a:t>
            </a:r>
            <a:r>
              <a:rPr lang="en-US" altLang="en-US" sz="2400"/>
              <a:t>  which converts total column ozone and solar zenith angle at a fixed grid point to a single UV Index number</a:t>
            </a:r>
            <a:endParaRPr lang="en-US" altLang="en-US" sz="2000"/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The UV-Index maps include adjustments for both local terrain altitude and also the time-averaged Earth-Sun distance for each of the months of the climatology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6388" name="Picture 5" descr="C:\junk2\small_nasa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omi_2004\knm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386" y="6096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6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2" descr="C:\junk2\neo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6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2" descr="C:\junk2\neo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2" descr="C:\junk2\neo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3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1981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dirty="0" smtClean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5587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03586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The Data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634" y="1229719"/>
            <a:ext cx="8839200" cy="536027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600" dirty="0"/>
              <a:t>Given as </a:t>
            </a:r>
            <a:r>
              <a:rPr lang="en-US" sz="2600" dirty="0" smtClean="0"/>
              <a:t>both an </a:t>
            </a:r>
            <a:r>
              <a:rPr lang="en-US" sz="2600" dirty="0"/>
              <a:t>IDL save </a:t>
            </a:r>
            <a:r>
              <a:rPr lang="en-US" sz="2600" dirty="0" smtClean="0"/>
              <a:t>file</a:t>
            </a:r>
            <a:endParaRPr lang="en-US" sz="2600" dirty="0"/>
          </a:p>
          <a:p>
            <a:pPr eaLnBrk="1" hangingPunct="1">
              <a:buFont typeface="Arial" charset="0"/>
              <a:buNone/>
              <a:defRPr/>
            </a:pPr>
            <a:r>
              <a:rPr lang="en-US" sz="2600" dirty="0"/>
              <a:t>             </a:t>
            </a:r>
            <a:r>
              <a:rPr lang="en-US" sz="2600" dirty="0" err="1" smtClean="0">
                <a:solidFill>
                  <a:srgbClr val="FF0000"/>
                </a:solidFill>
              </a:rPr>
              <a:t>global_ozone_uv_climatology_data_arrays.sav</a:t>
            </a:r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and as an HDF EOS5 file (compressed using </a:t>
            </a:r>
            <a:r>
              <a:rPr lang="en-US" sz="2600" dirty="0" err="1" smtClean="0"/>
              <a:t>gzip</a:t>
            </a:r>
            <a:r>
              <a:rPr lang="en-US" sz="2600" dirty="0" smtClean="0"/>
              <a:t> command)</a:t>
            </a:r>
          </a:p>
          <a:p>
            <a:pPr>
              <a:buNone/>
              <a:defRPr/>
            </a:pPr>
            <a:r>
              <a:rPr lang="en-US" sz="2600" dirty="0" smtClean="0"/>
              <a:t>             </a:t>
            </a:r>
            <a:r>
              <a:rPr lang="en-US" sz="2600" dirty="0" smtClean="0">
                <a:solidFill>
                  <a:srgbClr val="FF0000"/>
                </a:solidFill>
              </a:rPr>
              <a:t>global_ozone_uv_climatology_data_arrays.h5.gz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 smtClean="0"/>
              <a:t>These data files can </a:t>
            </a:r>
            <a:r>
              <a:rPr lang="en-US" sz="2600" dirty="0"/>
              <a:t>be obtained from the </a:t>
            </a:r>
            <a:r>
              <a:rPr lang="en-US" sz="2600" dirty="0" smtClean="0"/>
              <a:t>following NASA websites: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600" dirty="0" smtClean="0"/>
          </a:p>
          <a:p>
            <a:pPr marL="514350" indent="-514350">
              <a:buAutoNum type="arabicParenBoth"/>
              <a:defRPr/>
            </a:pP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://acd-ext.gsfc.nasa.gov/Data_services/cloud_slice</a:t>
            </a:r>
            <a:r>
              <a:rPr lang="en-US" sz="2600" dirty="0" smtClean="0">
                <a:hlinkClick r:id="rId2"/>
              </a:rPr>
              <a:t>/</a:t>
            </a:r>
            <a:endParaRPr lang="en-US" sz="2600" dirty="0" smtClean="0"/>
          </a:p>
          <a:p>
            <a:pPr marL="0" indent="0">
              <a:buNone/>
              <a:defRPr/>
            </a:pPr>
            <a:r>
              <a:rPr lang="en-US" sz="2600" dirty="0"/>
              <a:t>(</a:t>
            </a:r>
            <a:r>
              <a:rPr lang="en-US" sz="2600" dirty="0" smtClean="0"/>
              <a:t>2)  </a:t>
            </a:r>
            <a:r>
              <a:rPr lang="en-US" sz="2600" dirty="0" smtClean="0">
                <a:hlinkClick r:id="rId3"/>
              </a:rPr>
              <a:t>https</a:t>
            </a:r>
            <a:r>
              <a:rPr lang="en-US" sz="2600" dirty="0">
                <a:hlinkClick r:id="rId3"/>
              </a:rPr>
              <a:t>://avdc.gsfc.nasa.gov/pub/data/project/Ozone_Climatology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pPr marL="0" indent="0">
              <a:buNone/>
              <a:defRPr/>
            </a:pPr>
            <a:endParaRPr lang="en-US" sz="2600" dirty="0" smtClean="0"/>
          </a:p>
          <a:p>
            <a:pPr marL="0" indent="0" algn="just">
              <a:buNone/>
              <a:defRPr/>
            </a:pPr>
            <a:r>
              <a:rPr lang="en-US" sz="2200" u="sng" dirty="0" smtClean="0">
                <a:solidFill>
                  <a:srgbClr val="FF0000"/>
                </a:solidFill>
              </a:rPr>
              <a:t>Reference</a:t>
            </a:r>
            <a:r>
              <a:rPr lang="en-US" sz="2200" dirty="0"/>
              <a:t>:  Ziemke, J. R., S. Chandra, G. J. Labow, P. K. Bhartia, L. Froidevaux, and J. C. Witte, A global climatology of tropospheric and stratospheric ozone derived from Aura OMI and MLS measurements, Atmos. Chem. Phys., 11, 9237-9251, doi:10.5194/acp-11-9237-2011, 2011.</a:t>
            </a:r>
          </a:p>
          <a:p>
            <a:pPr marL="0" indent="0">
              <a:buNone/>
              <a:defRPr/>
            </a:pPr>
            <a:endParaRPr lang="en-US" sz="2600" dirty="0" smtClean="0"/>
          </a:p>
          <a:p>
            <a:pPr marL="0" indent="0" eaLnBrk="1" hangingPunct="1">
              <a:buNone/>
              <a:defRPr/>
            </a:pPr>
            <a:endParaRPr lang="en-US" sz="2600" dirty="0"/>
          </a:p>
          <a:p>
            <a:pPr eaLnBrk="1" hangingPunct="1">
              <a:buFont typeface="Arial" charset="0"/>
              <a:buNone/>
              <a:defRPr/>
            </a:pPr>
            <a:endParaRPr lang="en-US" sz="2600" dirty="0"/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  <a:p>
            <a:pPr eaLnBrk="1" hangingPunct="1">
              <a:buFont typeface="Arial" charset="0"/>
              <a:buNone/>
              <a:defRPr/>
            </a:pPr>
            <a:endParaRPr lang="en-US" sz="2000" dirty="0"/>
          </a:p>
        </p:txBody>
      </p:sp>
      <p:pic>
        <p:nvPicPr>
          <p:cNvPr id="3076" name="Picture 5" descr="C:\junk2\small_nasab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omi_2004\knmi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07496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4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2209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Adjustment of Surface UV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for Earth-Sun Distance</a:t>
            </a:r>
          </a:p>
        </p:txBody>
      </p:sp>
      <p:pic>
        <p:nvPicPr>
          <p:cNvPr id="21507" name="Picture 4" descr="grav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gra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33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073900" y="1595438"/>
            <a:ext cx="245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Exact Analytical Solution To General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  Two-body Gravitational Problem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311526" y="1595438"/>
            <a:ext cx="202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Distance of Earth from Sun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    Function of Time of Year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3430588" y="3505200"/>
            <a:ext cx="16748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00000"/>
                </a:solidFill>
                <a:latin typeface="Arial" panose="020B0604020202020204" pitchFamily="34" charset="0"/>
              </a:rPr>
              <a:t>                  Time averaged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00000"/>
                </a:solidFill>
                <a:latin typeface="Arial" panose="020B0604020202020204" pitchFamily="34" charset="0"/>
              </a:rPr>
              <a:t>                   Earth-Sun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0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000" u="sng">
                <a:solidFill>
                  <a:srgbClr val="C00000"/>
                </a:solidFill>
                <a:latin typeface="Arial" panose="020B0604020202020204" pitchFamily="34" charset="0"/>
              </a:rPr>
              <a:t>Month </a:t>
            </a:r>
            <a:r>
              <a:rPr lang="en-US" altLang="en-US" sz="1000">
                <a:solidFill>
                  <a:srgbClr val="C000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000" u="sng">
                <a:solidFill>
                  <a:srgbClr val="C00000"/>
                </a:solidFill>
                <a:latin typeface="Arial" panose="020B0604020202020204" pitchFamily="34" charset="0"/>
              </a:rPr>
              <a:t>distance (A.U.)</a:t>
            </a:r>
            <a:endParaRPr lang="en-US" altLang="en-US" sz="10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January         0.9838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February       0.9868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March            0.9940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April               1.002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May               1.010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June              1.015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July               1.016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August          1.012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September    1.006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October         0.9967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November     0.9893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  December     0.9844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1401763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Global Tropospheric Column Ozone </a:t>
            </a:r>
            <a:br>
              <a:rPr lang="en-US" altLang="en-US" sz="4000" dirty="0"/>
            </a:br>
            <a:r>
              <a:rPr lang="en-US" altLang="en-US" sz="4000" dirty="0"/>
              <a:t>Climatology in Dobson Units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382000" cy="4343400"/>
          </a:xfrm>
        </p:spPr>
        <p:txBody>
          <a:bodyPr/>
          <a:lstStyle/>
          <a:p>
            <a:pPr algn="just" eaLnBrk="1" hangingPunct="1"/>
            <a:r>
              <a:rPr lang="en-US" altLang="en-US" sz="2400" dirty="0"/>
              <a:t>Derived from Aura OMI v8.5 Total Column Ozone Minus Aura MLS v3.3 Stratospheric Column Ozone for Oct2004 through Jan2011</a:t>
            </a:r>
          </a:p>
          <a:p>
            <a:pPr algn="just" eaLnBrk="1" hangingPunct="1"/>
            <a:endParaRPr lang="en-US" altLang="en-US" sz="2400" dirty="0"/>
          </a:p>
          <a:p>
            <a:pPr algn="just" eaLnBrk="1" hangingPunct="1"/>
            <a:r>
              <a:rPr lang="en-US" altLang="en-US" sz="2400" dirty="0"/>
              <a:t>Uses WMO/NCEP 2K/km lapse rate tropopause pressure to separate tropospheric from stratospheric column ozone</a:t>
            </a:r>
          </a:p>
          <a:p>
            <a:pPr algn="just" eaLnBrk="1" hangingPunct="1"/>
            <a:endParaRPr lang="en-US" altLang="en-US" sz="2400" dirty="0"/>
          </a:p>
          <a:p>
            <a:pPr algn="just" eaLnBrk="1" hangingPunct="1"/>
            <a:r>
              <a:rPr lang="en-US" altLang="en-US" sz="2400" dirty="0"/>
              <a:t>There is missing data in polar night latitudes including additional measurements at high latitudes/high solar zenith angles flagged as missing because of questionable data quality </a:t>
            </a:r>
          </a:p>
        </p:txBody>
      </p:sp>
      <p:pic>
        <p:nvPicPr>
          <p:cNvPr id="6" name="Picture 5" descr="C:\junk2\small_nasa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omi_2004\knm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07496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2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2" descr="C:\junk2\ne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74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2" descr="C:\junk2\ne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2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 descr="C:\junk2\neo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4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Global Stratospheric Column Ozone </a:t>
            </a:r>
            <a:br>
              <a:rPr lang="en-US" altLang="en-US" sz="4000" dirty="0"/>
            </a:br>
            <a:r>
              <a:rPr lang="en-US" altLang="en-US" sz="4000" dirty="0"/>
              <a:t>Climatology in Dobson Units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229600" cy="4267200"/>
          </a:xfrm>
        </p:spPr>
        <p:txBody>
          <a:bodyPr/>
          <a:lstStyle/>
          <a:p>
            <a:pPr algn="just" eaLnBrk="1" hangingPunct="1"/>
            <a:r>
              <a:rPr lang="en-US" altLang="en-US" sz="2400"/>
              <a:t>Derived from Aura MLS v3.3 ozone profile measurements from October 2004 through January 2011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algn="just" eaLnBrk="1" hangingPunct="1"/>
            <a:r>
              <a:rPr lang="en-US" altLang="en-US" sz="2400"/>
              <a:t>Uses WMO/NCEP 2K per km lapse rate tropopause pressure definition to derive stratospheric column ozone</a:t>
            </a:r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Missing MLS data within a few degrees of latitude from the poles are filled in using extrapolated MLS measurements from nearby lower latitudes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/>
          </a:p>
        </p:txBody>
      </p:sp>
      <p:pic>
        <p:nvPicPr>
          <p:cNvPr id="8196" name="Picture 5" descr="C:\junk2\small_nasab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48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omi_2004\knm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86473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4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2" descr="C:\junk2\neo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2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2" descr="C:\junk2\neo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1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575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Wingdings</vt:lpstr>
      <vt:lpstr>Office Theme</vt:lpstr>
      <vt:lpstr>Global Ozone and Surface UV Climatology Data Products for NASA Earth Observations (NEO) and Science on the Sphere (SOS)</vt:lpstr>
      <vt:lpstr>The Data Arrays</vt:lpstr>
      <vt:lpstr>Global Tropospheric Column Ozone  Climatology in Dobson Units</vt:lpstr>
      <vt:lpstr>PowerPoint Presentation</vt:lpstr>
      <vt:lpstr>PowerPoint Presentation</vt:lpstr>
      <vt:lpstr>PowerPoint Presentation</vt:lpstr>
      <vt:lpstr>Global Stratospheric Column Ozone  Climatology in Dobson Units</vt:lpstr>
      <vt:lpstr>PowerPoint Presentation</vt:lpstr>
      <vt:lpstr>PowerPoint Presentation</vt:lpstr>
      <vt:lpstr>PowerPoint Presentation</vt:lpstr>
      <vt:lpstr>Global Total Column Ozone Climatology in Dobson Units</vt:lpstr>
      <vt:lpstr>PowerPoint Presentation</vt:lpstr>
      <vt:lpstr>PowerPoint Presentation</vt:lpstr>
      <vt:lpstr>PowerPoint Presentation</vt:lpstr>
      <vt:lpstr>Global UV Index Climatology</vt:lpstr>
      <vt:lpstr>PowerPoint Presentation</vt:lpstr>
      <vt:lpstr>PowerPoint Presentation</vt:lpstr>
      <vt:lpstr>PowerPoint Presentation</vt:lpstr>
      <vt:lpstr>Extra Slides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Ozone and Surface UV Climatology Data Products for NASA Earth Observations (NEO) and Science on the Sphere (SOS)</dc:title>
  <dc:creator>Ziemke, Jerald R. (GSFC-614.0)[MORGAN STATE UNIV.]</dc:creator>
  <cp:lastModifiedBy>Ziemke, Jerald R. (GSFC-614.0)[MORGAN STATE UNIV.]</cp:lastModifiedBy>
  <cp:revision>7</cp:revision>
  <dcterms:created xsi:type="dcterms:W3CDTF">2023-04-06T08:06:52Z</dcterms:created>
  <dcterms:modified xsi:type="dcterms:W3CDTF">2023-04-06T20:43:09Z</dcterms:modified>
</cp:coreProperties>
</file>