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9"/>
  </p:notesMasterIdLst>
  <p:sldIdLst>
    <p:sldId id="256" r:id="rId2"/>
    <p:sldId id="293" r:id="rId3"/>
    <p:sldId id="294" r:id="rId4"/>
    <p:sldId id="281" r:id="rId5"/>
    <p:sldId id="282" r:id="rId6"/>
    <p:sldId id="283" r:id="rId7"/>
    <p:sldId id="288" r:id="rId8"/>
    <p:sldId id="308" r:id="rId9"/>
    <p:sldId id="297" r:id="rId10"/>
    <p:sldId id="295" r:id="rId11"/>
    <p:sldId id="309" r:id="rId12"/>
    <p:sldId id="310" r:id="rId13"/>
    <p:sldId id="302" r:id="rId14"/>
    <p:sldId id="303" r:id="rId15"/>
    <p:sldId id="305" r:id="rId16"/>
    <p:sldId id="306" r:id="rId17"/>
    <p:sldId id="307" r:id="rId1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35" autoAdjust="0"/>
  </p:normalViewPr>
  <p:slideViewPr>
    <p:cSldViewPr>
      <p:cViewPr>
        <p:scale>
          <a:sx n="75" d="100"/>
          <a:sy n="75" d="100"/>
        </p:scale>
        <p:origin x="-1640" y="-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61FD0D-E852-42B4-A42E-2CE7C7D10E0D}" type="datetimeFigureOut">
              <a:rPr lang="en-US"/>
              <a:pPr>
                <a:defRPr/>
              </a:pPr>
              <a:t>12/9/13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806670-991B-4ABB-8418-E879388E6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03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5C6B1E-894E-40A2-BF4B-30EAD132378A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Rangel et al (from CDC) – study looked at outbreaks reported by the CDC, defined as more than two cases of E. coli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 Plots show transmission routes, and vehicles for food borne outbreaks by year, as reported to the CDC by state agencies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 Estimate on illnesses from CDC researcher. If estimate includes other strains of E. coli it is more than twice as large.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 Estimated cost include costs of medical care, lost productivity, and premature deaths.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EC7173-E57E-4B7F-AAE3-F4CE74B41782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Once deposited in the environment, survival of E. coli depends on a variety of factors that are highly interrelated in complex ways – effects of many factors are non-linear and increase/decrease die-off only under high or low extremes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 It is generally difficult to account for all factors in experimental settings, which has lead to some contradictory results in existing studies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E86B5-58DC-41D3-9B27-582C70A10724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06670-991B-4ABB-8418-E879388E667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BB442-78E0-C54E-B64F-F89854060A3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BB442-78E0-C54E-B64F-F89854060A3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87D43-2084-413A-A180-FB7C40CEBCC6}" type="datetimeFigureOut">
              <a:rPr lang="en-US"/>
              <a:pPr>
                <a:defRPr/>
              </a:pPr>
              <a:t>12/9/13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A7D9D-6CD6-48E6-94B5-B06B21182C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B9174-EA4E-4831-A914-B5BFC22BBEAD}" type="datetimeFigureOut">
              <a:rPr lang="en-US"/>
              <a:pPr>
                <a:defRPr/>
              </a:pPr>
              <a:t>12/9/13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BC5A3-E5BB-405C-B754-D924187D7B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3EAE1-023B-488D-92B2-20C9C1FFB1FD}" type="datetimeFigureOut">
              <a:rPr lang="en-US"/>
              <a:pPr>
                <a:defRPr/>
              </a:pPr>
              <a:t>12/9/13</a:t>
            </a:fld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BAC66E6-DE96-4491-81A3-36310E624A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52AE-DA38-4487-B4F3-AEFA19A319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683F-7825-4279-BB1A-32BA27E74559}" type="datetimeFigureOut">
              <a:rPr lang="en-US"/>
              <a:pPr>
                <a:defRPr/>
              </a:pPr>
              <a:t>12/9/13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E881-F32D-C14E-8D44-8EA14CF2C066}" type="datetimeFigureOut">
              <a:rPr lang="en-US" smtClean="0"/>
              <a:pPr/>
              <a:t>12/9/13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3C78-E664-3E40-9825-A062FC1CDB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5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081FB6-04FF-4228-B1AC-395394495E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2"/>
          </p:nvPr>
        </p:nvSpPr>
        <p:spPr>
          <a:xfrm>
            <a:off x="5788025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107856-CDD8-4202-82C7-553B01716428}" type="datetimeFigureOut">
              <a:rPr lang="en-US"/>
              <a:pPr>
                <a:defRPr/>
              </a:pPr>
              <a:t>12/9/13</a:t>
            </a:fld>
            <a:endParaRPr lang="en-US" dirty="0"/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1625" y="6410325"/>
            <a:ext cx="3584575" cy="366713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84" charset="0"/>
          <a:ea typeface="ＭＳ Ｐゴシック" pitchFamily="84" charset="-128"/>
          <a:cs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84" charset="0"/>
          <a:ea typeface="ＭＳ Ｐゴシック" pitchFamily="84" charset="-128"/>
          <a:cs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84" charset="0"/>
          <a:ea typeface="ＭＳ Ｐゴシック" pitchFamily="84" charset="-128"/>
          <a:cs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.ca.gov/landwateruse/lusrvymain.cfm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/>
          <p:cNvSpPr>
            <a:spLocks noGrp="1"/>
          </p:cNvSpPr>
          <p:nvPr>
            <p:ph type="body" sz="half" idx="2"/>
          </p:nvPr>
        </p:nvSpPr>
        <p:spPr>
          <a:xfrm>
            <a:off x="0" y="990600"/>
            <a:ext cx="2555776" cy="5257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Georgia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Georgia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Verdana" pitchFamily="34" charset="0"/>
                <a:ea typeface="ＭＳ Ｐゴシック" charset="-128"/>
                <a:cs typeface="ＭＳ Ｐゴシック" charset="-128"/>
              </a:rPr>
              <a:t>Team</a:t>
            </a:r>
            <a:endParaRPr lang="en-US" sz="2000" dirty="0" smtClean="0">
              <a:latin typeface="Verdana" pitchFamily="34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  <a:ea typeface="ＭＳ Ｐゴシック" charset="-128"/>
                <a:cs typeface="ＭＳ Ｐゴシック" charset="-128"/>
              </a:rPr>
              <a:t>NASA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Verdana" pitchFamily="34" charset="0"/>
                <a:ea typeface="ＭＳ Ｐゴシック" charset="-128"/>
                <a:cs typeface="ＭＳ Ｐゴシック" charset="-128"/>
              </a:rPr>
              <a:t>Assaf Anyamba Jennifer Small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Verdana" pitchFamily="34" charset="0"/>
                <a:ea typeface="ＭＳ Ｐゴシック" charset="-128"/>
                <a:cs typeface="ＭＳ Ｐゴシック" charset="-128"/>
              </a:rPr>
              <a:t>Richard Damoah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Verdana" pitchFamily="34" charset="0"/>
                <a:ea typeface="ＭＳ Ｐゴシック" charset="-128"/>
                <a:cs typeface="ＭＳ Ｐゴシック" charset="-128"/>
              </a:rPr>
              <a:t>(GSFC)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+mj-lt"/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+mj-lt"/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+mj-lt"/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Verdana" pitchFamily="34" charset="0"/>
                <a:ea typeface="ＭＳ Ｐゴシック" charset="-128"/>
                <a:cs typeface="ＭＳ Ｐゴシック" charset="-128"/>
              </a:rPr>
              <a:t>FDA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Verdana" pitchFamily="34" charset="0"/>
                <a:ea typeface="ＭＳ Ｐゴシック" charset="-128"/>
                <a:cs typeface="ＭＳ Ｐゴシック" charset="-128"/>
              </a:rPr>
              <a:t>David </a:t>
            </a:r>
            <a:r>
              <a:rPr lang="en-US" dirty="0" err="1" smtClean="0">
                <a:latin typeface="Verdana" pitchFamily="34" charset="0"/>
                <a:ea typeface="ＭＳ Ｐゴシック" charset="-128"/>
                <a:cs typeface="ＭＳ Ｐゴシック" charset="-128"/>
              </a:rPr>
              <a:t>Oryang</a:t>
            </a:r>
            <a:r>
              <a:rPr lang="en-US" dirty="0" smtClean="0">
                <a:latin typeface="Verdana" pitchFamily="34" charset="0"/>
                <a:ea typeface="ＭＳ Ｐゴシック" charset="-128"/>
                <a:cs typeface="ＭＳ Ｐゴシック" charset="-128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Verdana" pitchFamily="34" charset="0"/>
                <a:ea typeface="ＭＳ Ｐゴシック" charset="-128"/>
                <a:cs typeface="ＭＳ Ｐゴシック" charset="-128"/>
              </a:rPr>
              <a:t>Wendy Fanaselle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Verdana" pitchFamily="34" charset="0"/>
                <a:ea typeface="ＭＳ Ｐゴシック" charset="-128"/>
                <a:cs typeface="ＭＳ Ｐゴシック" charset="-128"/>
              </a:rPr>
              <a:t>(FDA/ CFSAN)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2971800" y="44196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Georgia" charset="0"/>
              </a:rPr>
              <a:t>September 26-30, 2010	                    Raleigh, North Carolina</a:t>
            </a:r>
          </a:p>
        </p:txBody>
      </p:sp>
      <p:pic>
        <p:nvPicPr>
          <p:cNvPr id="14340" name="Picture Placeholder 27" descr="ecoli-cdc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1823" b="11823"/>
          <a:stretch>
            <a:fillRect/>
          </a:stretch>
        </p:blipFill>
        <p:spPr>
          <a:xfrm>
            <a:off x="2555776" y="692696"/>
            <a:ext cx="5991225" cy="4357688"/>
          </a:xfrm>
        </p:spPr>
      </p:pic>
      <p:sp>
        <p:nvSpPr>
          <p:cNvPr id="14341" name="TextBox 28"/>
          <p:cNvSpPr txBox="1">
            <a:spLocks noChangeArrowheads="1"/>
          </p:cNvSpPr>
          <p:nvPr/>
        </p:nvSpPr>
        <p:spPr bwMode="auto">
          <a:xfrm>
            <a:off x="2555776" y="980728"/>
            <a:ext cx="59766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Verdana" pitchFamily="34" charset="0"/>
              </a:rPr>
              <a:t>Predictive Geospatial Risk Assessment Model (P-GRAM) </a:t>
            </a:r>
            <a:r>
              <a:rPr lang="en-US" sz="2000" b="1" dirty="0" smtClean="0">
                <a:solidFill>
                  <a:srgbClr val="0000FF"/>
                </a:solidFill>
                <a:latin typeface="Verdana" pitchFamily="34" charset="0"/>
              </a:rPr>
              <a:t>Agricultural </a:t>
            </a:r>
            <a:r>
              <a:rPr lang="en-US" sz="2000" b="1" dirty="0">
                <a:solidFill>
                  <a:srgbClr val="0000FF"/>
                </a:solidFill>
                <a:latin typeface="Verdana" pitchFamily="34" charset="0"/>
              </a:rPr>
              <a:t>C</a:t>
            </a:r>
            <a:r>
              <a:rPr lang="en-US" sz="2000" b="1" dirty="0" smtClean="0">
                <a:solidFill>
                  <a:srgbClr val="0000FF"/>
                </a:solidFill>
                <a:latin typeface="Verdana" pitchFamily="34" charset="0"/>
              </a:rPr>
              <a:t>ontamination </a:t>
            </a:r>
            <a:r>
              <a:rPr lang="en-US" sz="2000" b="1" dirty="0">
                <a:solidFill>
                  <a:srgbClr val="0000FF"/>
                </a:solidFill>
                <a:latin typeface="Verdana" pitchFamily="34" charset="0"/>
              </a:rPr>
              <a:t>by E. coli</a:t>
            </a:r>
          </a:p>
        </p:txBody>
      </p:sp>
      <p:sp>
        <p:nvSpPr>
          <p:cNvPr id="14342" name="TextBox 29"/>
          <p:cNvSpPr txBox="1">
            <a:spLocks noChangeArrowheads="1"/>
          </p:cNvSpPr>
          <p:nvPr/>
        </p:nvSpPr>
        <p:spPr bwMode="auto">
          <a:xfrm>
            <a:off x="3419872" y="5157192"/>
            <a:ext cx="4896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SRA Dec 8-11, 2013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Baltimore</a:t>
            </a:r>
            <a:endParaRPr lang="en-US" sz="20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14343" name="Group 8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3984"/>
            <a:chExt cx="5760" cy="336"/>
          </a:xfrm>
        </p:grpSpPr>
        <p:pic>
          <p:nvPicPr>
            <p:cNvPr id="14344" name="Picture 31" descr="FDA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984"/>
              <a:ext cx="155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32" descr="nasa_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7" y="3984"/>
              <a:ext cx="36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33" descr="gimms_bann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32" y="4032"/>
              <a:ext cx="1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02823" cy="100811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66FF"/>
                </a:solidFill>
                <a:latin typeface="Verdana" pitchFamily="34" charset="0"/>
              </a:rPr>
              <a:t>ARS/FDA Environmental Sampling</a:t>
            </a:r>
            <a:br>
              <a:rPr lang="en-US" sz="2400" b="1" dirty="0" smtClean="0">
                <a:solidFill>
                  <a:srgbClr val="0066FF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0066FF"/>
                </a:solidFill>
                <a:latin typeface="Verdana" pitchFamily="34" charset="0"/>
              </a:rPr>
              <a:t>2011/2012</a:t>
            </a:r>
            <a:endParaRPr lang="en-US" sz="2400" b="1" dirty="0">
              <a:solidFill>
                <a:srgbClr val="0066FF"/>
              </a:solidFill>
              <a:latin typeface="Verdan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565705"/>
              </p:ext>
            </p:extLst>
          </p:nvPr>
        </p:nvGraphicFramePr>
        <p:xfrm>
          <a:off x="467544" y="2564904"/>
          <a:ext cx="8496945" cy="2730592"/>
        </p:xfrm>
        <a:graphic>
          <a:graphicData uri="http://schemas.openxmlformats.org/drawingml/2006/table">
            <a:tbl>
              <a:tblPr/>
              <a:tblGrid>
                <a:gridCol w="3089798"/>
                <a:gridCol w="1699389"/>
                <a:gridCol w="1407032"/>
                <a:gridCol w="2300726"/>
              </a:tblGrid>
              <a:tr h="7852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C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Pathogen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C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Positive Samples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C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# Samples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C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% Positive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324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NoroVirus-G1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439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1.82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NoroVirus-G2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69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439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15.72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ECO157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53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722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7.34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Listeria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283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638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44.36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Salmonella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442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688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64.24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STECs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73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679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10.75</a:t>
                      </a:r>
                      <a:endParaRPr lang="en-US" sz="18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3531" marR="6353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9752" y="170080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SUMMARY:  RESULTS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0" y="6389688"/>
            <a:ext cx="9144000" cy="468312"/>
            <a:chOff x="0" y="4025"/>
            <a:chExt cx="5760" cy="295"/>
          </a:xfrm>
        </p:grpSpPr>
        <p:pic>
          <p:nvPicPr>
            <p:cNvPr id="8" name="Picture 12" descr="FDA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159"/>
              <a:ext cx="1555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nasa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7" y="4025"/>
              <a:ext cx="363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gimms_ban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2" y="4136"/>
              <a:ext cx="118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0872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66FF"/>
                </a:solidFill>
                <a:latin typeface="Verdana"/>
                <a:cs typeface="Verdana"/>
              </a:rPr>
              <a:t>Rainfall @ ECO157 Positive Site</a:t>
            </a:r>
            <a:endParaRPr lang="en-US" sz="2400" b="1" dirty="0">
              <a:solidFill>
                <a:srgbClr val="0066FF"/>
              </a:solidFill>
              <a:latin typeface="Verdana"/>
              <a:cs typeface="Verdana"/>
            </a:endParaRPr>
          </a:p>
        </p:txBody>
      </p:sp>
      <p:pic>
        <p:nvPicPr>
          <p:cNvPr id="8" name="Picture 7" descr="ST4_precip_2012067-2012157_pano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610428" cy="5040560"/>
          </a:xfrm>
          <a:prstGeom prst="rect">
            <a:avLst/>
          </a:prstGeom>
        </p:spPr>
      </p:pic>
      <p:pic>
        <p:nvPicPr>
          <p:cNvPr id="10" name="Picture 9" descr="ESPESP_daily_rainf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24744"/>
            <a:ext cx="496855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1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83671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66FF"/>
                </a:solidFill>
                <a:latin typeface="Verdana"/>
                <a:cs typeface="Verdana"/>
              </a:rPr>
              <a:t>Rainfall @ ECO157 Site</a:t>
            </a:r>
            <a:endParaRPr lang="en-US" sz="2400" b="1" dirty="0">
              <a:solidFill>
                <a:srgbClr val="0066FF"/>
              </a:solidFill>
              <a:latin typeface="Verdana"/>
              <a:cs typeface="Verdana"/>
            </a:endParaRPr>
          </a:p>
        </p:txBody>
      </p:sp>
      <p:pic>
        <p:nvPicPr>
          <p:cNvPr id="5" name="Picture 4" descr="ST4_precip_2012082-2012172_pano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6" y="1124751"/>
            <a:ext cx="3595395" cy="5019597"/>
          </a:xfrm>
          <a:prstGeom prst="rect">
            <a:avLst/>
          </a:prstGeom>
        </p:spPr>
      </p:pic>
      <p:pic>
        <p:nvPicPr>
          <p:cNvPr id="6" name="Picture 5" descr="CAROUT_daily_rainf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96752"/>
            <a:ext cx="496855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6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764704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66FF"/>
                </a:solidFill>
                <a:latin typeface="Verdana" pitchFamily="34" charset="0"/>
              </a:rPr>
              <a:t>Relative Humidity Conditions</a:t>
            </a:r>
            <a:endParaRPr lang="en-US" sz="2400" b="1" dirty="0">
              <a:solidFill>
                <a:srgbClr val="0066FF"/>
              </a:solidFill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908720"/>
            <a:ext cx="5382822" cy="4480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1967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Regions with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Elevation higher than 1000 hPa are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shown with no data 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33" y="4581128"/>
            <a:ext cx="1394297" cy="7863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371" y="546142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00" b="1" dirty="0">
                <a:solidFill>
                  <a:srgbClr val="FFFFFF"/>
                </a:solidFill>
                <a:latin typeface="Verdana" pitchFamily="34" charset="0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Verdana" pitchFamily="34" charset="0"/>
              </a:rPr>
              <a:t>nstrument</a:t>
            </a:r>
          </a:p>
          <a:p>
            <a:r>
              <a:rPr lang="en-US" sz="1300" b="1" dirty="0">
                <a:solidFill>
                  <a:schemeClr val="bg1"/>
                </a:solidFill>
                <a:latin typeface="Verdana" pitchFamily="34" charset="0"/>
              </a:rPr>
              <a:t>(AIRS) Atmospheric Infrared Sounder aboard </a:t>
            </a:r>
            <a:r>
              <a:rPr lang="en-US" sz="1300" b="1" dirty="0" smtClean="0">
                <a:solidFill>
                  <a:schemeClr val="bg1"/>
                </a:solidFill>
                <a:latin typeface="Verdana" pitchFamily="34" charset="0"/>
              </a:rPr>
              <a:t>Aqua</a:t>
            </a:r>
            <a:endParaRPr lang="en-US" sz="1300" dirty="0" smtClean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Launch date May 4, 2002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Orbit 705 km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Swath width 1650 km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Ground coverage &gt;95% global daily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5442228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  <a:latin typeface="Verdana" pitchFamily="34" charset="0"/>
              </a:rPr>
              <a:t>Gridded products (Level 3)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Verdana" pitchFamily="34" charset="0"/>
              </a:rPr>
              <a:t>1º x 1º — daily, 8-day and monthly.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Verdana" pitchFamily="34" charset="0"/>
              </a:rPr>
              <a:t>• Temperature profiles (24 levels, to 1 mb)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Verdana" pitchFamily="34" charset="0"/>
              </a:rPr>
              <a:t>• Moisture profiles (12 layers, to 100 mb)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Verdana" pitchFamily="34" charset="0"/>
              </a:rPr>
              <a:t>• Outgoing long-wave radiation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Verdana" pitchFamily="34" charset="0"/>
              </a:rPr>
              <a:t>• Surface temperatures</a:t>
            </a:r>
            <a:endParaRPr lang="en-US" sz="14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3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67544" y="692697"/>
            <a:ext cx="8064896" cy="5976664"/>
            <a:chOff x="355278" y="437275"/>
            <a:chExt cx="8404506" cy="6408037"/>
          </a:xfrm>
        </p:grpSpPr>
        <p:grpSp>
          <p:nvGrpSpPr>
            <p:cNvPr id="25" name="Group 24"/>
            <p:cNvGrpSpPr/>
            <p:nvPr/>
          </p:nvGrpSpPr>
          <p:grpSpPr>
            <a:xfrm>
              <a:off x="355278" y="437275"/>
              <a:ext cx="8404506" cy="6407215"/>
              <a:chOff x="355278" y="437275"/>
              <a:chExt cx="8404506" cy="640721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55278" y="6470532"/>
                <a:ext cx="8404506" cy="373958"/>
              </a:xfrm>
              <a:prstGeom prst="rect">
                <a:avLst/>
              </a:prstGeom>
            </p:spPr>
          </p:pic>
          <p:grpSp>
            <p:nvGrpSpPr>
              <p:cNvPr id="17" name="Group 16"/>
              <p:cNvGrpSpPr/>
              <p:nvPr/>
            </p:nvGrpSpPr>
            <p:grpSpPr>
              <a:xfrm>
                <a:off x="355278" y="437275"/>
                <a:ext cx="8404506" cy="6035040"/>
                <a:chOff x="355278" y="518335"/>
                <a:chExt cx="8404506" cy="6035040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355278" y="518335"/>
                  <a:ext cx="4208640" cy="3017520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4563918" y="518335"/>
                  <a:ext cx="4195866" cy="3017520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355278" y="3535855"/>
                  <a:ext cx="4208640" cy="3017520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4566327" y="3535855"/>
                  <a:ext cx="4193457" cy="3017520"/>
                </a:xfrm>
                <a:prstGeom prst="rect">
                  <a:avLst/>
                </a:prstGeom>
              </p:spPr>
            </p:pic>
          </p:grp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50928" y="6472315"/>
              <a:ext cx="5080000" cy="372997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39552" y="188640"/>
            <a:ext cx="780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6FF"/>
                </a:solidFill>
                <a:latin typeface="Verdana" pitchFamily="34" charset="0"/>
              </a:rPr>
              <a:t>Salinas Valley: Relative Humidity Anomalies</a:t>
            </a:r>
            <a:endParaRPr lang="en-US" b="1" dirty="0">
              <a:solidFill>
                <a:srgbClr val="0066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3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03648" y="3213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6FF"/>
                </a:solidFill>
                <a:latin typeface="Verdana" pitchFamily="34" charset="0"/>
              </a:rPr>
              <a:t>RH and Temperature Trends</a:t>
            </a:r>
            <a:endParaRPr lang="en-US" sz="2000" b="1" dirty="0" smtClean="0">
              <a:solidFill>
                <a:srgbClr val="0066FF"/>
              </a:solidFill>
              <a:latin typeface="Verdan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696" y="548680"/>
            <a:ext cx="5533593" cy="6032470"/>
            <a:chOff x="1587276" y="825530"/>
            <a:chExt cx="5533593" cy="603247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7276" y="825530"/>
              <a:ext cx="5533593" cy="3200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7276" y="3657600"/>
              <a:ext cx="5533593" cy="320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055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298731"/>
              </p:ext>
            </p:extLst>
          </p:nvPr>
        </p:nvGraphicFramePr>
        <p:xfrm>
          <a:off x="827584" y="620688"/>
          <a:ext cx="7436409" cy="5645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803"/>
                <a:gridCol w="2478803"/>
                <a:gridCol w="2478803"/>
              </a:tblGrid>
              <a:tr h="7860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RH ANOMALY (%)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TEMP.</a:t>
                      </a:r>
                      <a:r>
                        <a:rPr lang="en-US" sz="1400" baseline="0" dirty="0" smtClean="0"/>
                        <a:t> ANOMALY (K)</a:t>
                      </a:r>
                      <a:endParaRPr lang="en-US" sz="1400" dirty="0"/>
                    </a:p>
                  </a:txBody>
                  <a:tcPr/>
                </a:tc>
              </a:tr>
              <a:tr h="324535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Oct.</a:t>
                      </a:r>
                      <a:r>
                        <a:rPr lang="en-US" sz="1400" b="1" i="0" baseline="0" dirty="0" smtClean="0">
                          <a:latin typeface="Times New Roman"/>
                          <a:cs typeface="Times New Roman"/>
                        </a:rPr>
                        <a:t> 2011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9.4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-1.06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4535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Nov. 2011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3.9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-2.65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4535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Dec. 2011</a:t>
                      </a:r>
                      <a:endParaRPr lang="en-US" sz="1400" b="1" i="0" dirty="0">
                        <a:solidFill>
                          <a:srgbClr val="00B05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-5.7</a:t>
                      </a:r>
                      <a:endParaRPr lang="en-US" sz="1400" b="1" i="0" dirty="0">
                        <a:solidFill>
                          <a:srgbClr val="00B05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1.99</a:t>
                      </a:r>
                      <a:endParaRPr lang="en-US" sz="1400" b="1" i="0" dirty="0">
                        <a:solidFill>
                          <a:srgbClr val="00B05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4535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Jan.</a:t>
                      </a:r>
                      <a:r>
                        <a:rPr lang="en-US" sz="1400" b="1" i="0" baseline="0" dirty="0" smtClean="0">
                          <a:latin typeface="Times New Roman"/>
                          <a:cs typeface="Times New Roman"/>
                        </a:rPr>
                        <a:t> 2012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-2.8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2.05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4535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Feb. 2012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-2.0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0.48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4535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Mar.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11.0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-2.45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4535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Apr. 2012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5.1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0.11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4535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May 2012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5.9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0.68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4535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Jun. 2012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12.1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-1.17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4535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Jul. 2012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9.3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-3.85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4535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Aug. 2012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4.8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1.05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4535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Sep. 2012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13.0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-2.28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4535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Oct. 2012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13.6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-0.43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023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Nov.</a:t>
                      </a:r>
                      <a:r>
                        <a:rPr lang="en-US" sz="1400" b="1" i="0" baseline="0" dirty="0" smtClean="0">
                          <a:latin typeface="Times New Roman"/>
                          <a:cs typeface="Times New Roman"/>
                        </a:rPr>
                        <a:t> 2012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3.4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0.39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2023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Dec. 2012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12.4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Times New Roman"/>
                          <a:cs typeface="Times New Roman"/>
                        </a:rPr>
                        <a:t>-4.37</a:t>
                      </a:r>
                      <a:endParaRPr lang="en-US" sz="1400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27584" y="6396335"/>
            <a:ext cx="5393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Green highlight shows month with no Pathogen Detection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0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6FF"/>
                </a:solidFill>
                <a:latin typeface="Verdana" pitchFamily="34" charset="0"/>
              </a:rPr>
              <a:t>Summary: RH and T</a:t>
            </a:r>
            <a:endParaRPr lang="en-US" b="1" dirty="0">
              <a:solidFill>
                <a:srgbClr val="0066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5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1" y="1124744"/>
            <a:ext cx="842493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PGRAM Risk Maps are currently being  generated in experimental mode for FDA  to monitor  at risk areas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Planned improvements will incorporate detailed livestock location data from ARS FLAPS project to enable improved risk characterization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Daily rainfall and Cumulative rainfall anomalies can be use as a general indicator of areas of potential pathogen risk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Generally </a:t>
            </a: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positive pathogen detections show a positive correlation with RH anomaly.   In summer pathogen detections are concentrated in the northern part of  region (Salinas Valley)</a:t>
            </a:r>
            <a:r>
              <a:rPr lang="en-US" sz="16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while in winter the detections shift to southeast (Imperial Valley). This is due to the shift of  high RH anomaly from north to southeast in winter.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There is need for systematically sampled and geo-referenced produce data on ECO157/Salmonella etc.. from Industry providers for validation.</a:t>
            </a:r>
            <a:endParaRPr lang="en-US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SUMMARY</a:t>
            </a:r>
            <a:endParaRPr lang="en-US" b="1" dirty="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0" y="6389688"/>
            <a:ext cx="9144000" cy="468312"/>
            <a:chOff x="0" y="4025"/>
            <a:chExt cx="5760" cy="295"/>
          </a:xfrm>
        </p:grpSpPr>
        <p:pic>
          <p:nvPicPr>
            <p:cNvPr id="8" name="Picture 12" descr="FDA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159"/>
              <a:ext cx="1555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nasa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7" y="4025"/>
              <a:ext cx="363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gimms_ban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2" y="4136"/>
              <a:ext cx="118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1712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9269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  <a:latin typeface="Verdana" pitchFamily="34" charset="0"/>
              </a:rPr>
              <a:t>Background</a:t>
            </a:r>
            <a:r>
              <a:rPr lang="en-US" sz="2400" b="1" dirty="0" smtClean="0">
                <a:solidFill>
                  <a:srgbClr val="0000FF"/>
                </a:solidFill>
                <a:latin typeface="Verdana" pitchFamily="34" charset="0"/>
              </a:rPr>
              <a:t> – drivers</a:t>
            </a:r>
            <a:endParaRPr lang="en-US" sz="2400" b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6" name="Text Placeholder 14"/>
          <p:cNvSpPr txBox="1">
            <a:spLocks/>
          </p:cNvSpPr>
          <p:nvPr/>
        </p:nvSpPr>
        <p:spPr>
          <a:xfrm>
            <a:off x="0" y="692696"/>
            <a:ext cx="269979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rPr>
              <a:t>Precipitation as transport mechanism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Cooley, M. et al (2007). “Incidence and tracking of Escherichia coli O157:H7 in a major produce production region in California,”  PLoS ONE, 11, e1159.</a:t>
            </a:r>
            <a:endParaRPr 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6389688"/>
            <a:ext cx="9144000" cy="468312"/>
            <a:chOff x="0" y="4025"/>
            <a:chExt cx="5760" cy="295"/>
          </a:xfrm>
        </p:grpSpPr>
        <p:pic>
          <p:nvPicPr>
            <p:cNvPr id="10" name="Picture 9" descr="FDA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159"/>
              <a:ext cx="1555" cy="161"/>
            </a:xfrm>
            <a:prstGeom prst="rect">
              <a:avLst/>
            </a:prstGeom>
            <a:noFill/>
          </p:spPr>
        </p:pic>
        <p:pic>
          <p:nvPicPr>
            <p:cNvPr id="11" name="Picture 10" descr="nasa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7" y="4025"/>
              <a:ext cx="363" cy="295"/>
            </a:xfrm>
            <a:prstGeom prst="rect">
              <a:avLst/>
            </a:prstGeom>
            <a:noFill/>
          </p:spPr>
        </p:pic>
        <p:pic>
          <p:nvPicPr>
            <p:cNvPr id="12" name="Picture 11" descr="gimms_ban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2" y="4136"/>
              <a:ext cx="1180" cy="184"/>
            </a:xfrm>
            <a:prstGeom prst="rect">
              <a:avLst/>
            </a:prstGeom>
            <a:noFill/>
          </p:spPr>
        </p:pic>
      </p:grpSp>
      <p:pic>
        <p:nvPicPr>
          <p:cNvPr id="13" name="Content Placeholder 6" descr="total_precip_incid_scatter.pn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3347864" y="980728"/>
            <a:ext cx="4680520" cy="442641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7667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  <a:latin typeface="Verdana" pitchFamily="34" charset="0"/>
              </a:rPr>
              <a:t>Seasonal Event Distribution</a:t>
            </a:r>
            <a:endParaRPr lang="en-US" sz="2400" b="1" dirty="0">
              <a:solidFill>
                <a:srgbClr val="0066FF"/>
              </a:solidFill>
              <a:latin typeface="Verdana" pitchFamily="34" charset="0"/>
            </a:endParaRPr>
          </a:p>
        </p:txBody>
      </p:sp>
      <p:pic>
        <p:nvPicPr>
          <p:cNvPr id="1028" name="Picture 4" descr="C:\Users\mmsmith4\Documents\PathogenModel\Plots\JPG\outbreaks_incidence_per_month_S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12976"/>
            <a:ext cx="4953000" cy="3354113"/>
          </a:xfrm>
          <a:prstGeom prst="rect">
            <a:avLst/>
          </a:prstGeom>
          <a:noFill/>
        </p:spPr>
      </p:pic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763000" cy="2286000"/>
          </a:xfrm>
        </p:spPr>
        <p:txBody>
          <a:bodyPr>
            <a:normAutofit fontScale="77500" lnSpcReduction="20000"/>
          </a:bodyPr>
          <a:lstStyle/>
          <a:p>
            <a:r>
              <a:rPr lang="en-US" sz="2300" b="1" dirty="0" smtClean="0">
                <a:solidFill>
                  <a:srgbClr val="FF0000"/>
                </a:solidFill>
                <a:latin typeface="Verdana" pitchFamily="34" charset="0"/>
              </a:rPr>
              <a:t>Implications for pre-harvest contamination of crops</a:t>
            </a:r>
          </a:p>
          <a:p>
            <a:pPr lvl="1"/>
            <a:r>
              <a:rPr lang="en-US" sz="2100" dirty="0" smtClean="0">
                <a:solidFill>
                  <a:srgbClr val="FFFFFF"/>
                </a:solidFill>
                <a:latin typeface="Verdana" pitchFamily="34" charset="0"/>
              </a:rPr>
              <a:t>Incidence of environmental contamination peaks in spring, during rainy season</a:t>
            </a:r>
          </a:p>
          <a:p>
            <a:pPr lvl="1"/>
            <a:r>
              <a:rPr lang="en-US" sz="2100" dirty="0" smtClean="0">
                <a:solidFill>
                  <a:srgbClr val="FFFFFF"/>
                </a:solidFill>
                <a:latin typeface="Verdana" pitchFamily="34" charset="0"/>
              </a:rPr>
              <a:t>Reported outbreaks peak in fall, after dry period</a:t>
            </a:r>
          </a:p>
          <a:p>
            <a:pPr lvl="1"/>
            <a:r>
              <a:rPr lang="en-US" sz="2100" dirty="0" smtClean="0">
                <a:solidFill>
                  <a:srgbClr val="FFFFFF"/>
                </a:solidFill>
                <a:latin typeface="Verdana" pitchFamily="34" charset="0"/>
              </a:rPr>
              <a:t>Relationship between incidence of E. coli in the environment and the occurrence of actual outbreaks is not clearly understood</a:t>
            </a:r>
          </a:p>
          <a:p>
            <a:pPr lvl="1"/>
            <a:r>
              <a:rPr lang="en-US" sz="2100" dirty="0" smtClean="0">
                <a:solidFill>
                  <a:srgbClr val="FFFFFF"/>
                </a:solidFill>
                <a:latin typeface="Verdana" pitchFamily="34" charset="0"/>
              </a:rPr>
              <a:t>We hypothesize that runoff in the spring deposits waste contaminated with E.coli near or in agricultural areas makes it possible for greens to be contaminated during the growing season</a:t>
            </a:r>
          </a:p>
          <a:p>
            <a:pPr lvl="1"/>
            <a:endParaRPr lang="en-US" dirty="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6389688"/>
            <a:ext cx="9144000" cy="468312"/>
            <a:chOff x="0" y="4025"/>
            <a:chExt cx="5760" cy="295"/>
          </a:xfrm>
        </p:grpSpPr>
        <p:pic>
          <p:nvPicPr>
            <p:cNvPr id="13" name="Picture 12" descr="FDA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159"/>
              <a:ext cx="1555" cy="161"/>
            </a:xfrm>
            <a:prstGeom prst="rect">
              <a:avLst/>
            </a:prstGeom>
            <a:noFill/>
          </p:spPr>
        </p:pic>
        <p:pic>
          <p:nvPicPr>
            <p:cNvPr id="14" name="Picture 13" descr="nasa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7" y="4025"/>
              <a:ext cx="363" cy="295"/>
            </a:xfrm>
            <a:prstGeom prst="rect">
              <a:avLst/>
            </a:prstGeom>
            <a:noFill/>
          </p:spPr>
        </p:pic>
        <p:pic>
          <p:nvPicPr>
            <p:cNvPr id="15" name="Picture 14" descr="gimms_bann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2" y="4136"/>
              <a:ext cx="1180" cy="1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533400"/>
            <a:ext cx="7924800" cy="1828800"/>
          </a:xfrm>
        </p:spPr>
        <p:txBody>
          <a:bodyPr/>
          <a:lstStyle/>
          <a:p>
            <a:pPr eaLnBrk="1" hangingPunct="1"/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  <a:ea typeface="ＭＳ Ｐゴシック" charset="-128"/>
                <a:cs typeface="ＭＳ Ｐゴシック" charset="-128"/>
              </a:rPr>
              <a:t>2011 NASS Cropland Data Layer (NASS Cropland Layer updated annually)</a:t>
            </a:r>
          </a:p>
          <a:p>
            <a:pPr eaLnBrk="1" hangingPunct="1"/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  <a:ea typeface="ＭＳ Ｐゴシック" charset="-128"/>
                <a:cs typeface="ＭＳ Ｐゴシック" charset="-128"/>
              </a:rPr>
              <a:t>Crop mask contains all agricultural land instead of “fruits and vegetables” only</a:t>
            </a:r>
          </a:p>
          <a:p>
            <a:pPr eaLnBrk="1" hangingPunct="1"/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  <a:ea typeface="ＭＳ Ｐゴシック" charset="-128"/>
                <a:cs typeface="ＭＳ Ｐゴシック" charset="-128"/>
              </a:rPr>
              <a:t>Includes feedlot, dairy and poultry locations from CA Dept of Water Resources Land Use Survey: </a:t>
            </a:r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  <a:ea typeface="ＭＳ Ｐゴシック" charset="-128"/>
                <a:cs typeface="ＭＳ Ｐゴシック" charset="-128"/>
                <a:hlinkClick r:id="rId3"/>
              </a:rPr>
              <a:t>http://www.water.ca.gov/landwateruse/lusrvymain.cfm</a:t>
            </a:r>
            <a:endParaRPr lang="en-US" sz="1500" dirty="0" smtClean="0">
              <a:solidFill>
                <a:schemeClr val="bg1"/>
              </a:solidFill>
              <a:latin typeface="Verdana" pitchFamily="34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  <a:ea typeface="ＭＳ Ｐゴシック" charset="-128"/>
                <a:cs typeface="ＭＳ Ｐゴシック" charset="-128"/>
              </a:rPr>
              <a:t>Cumulative precipitation and NDVI anomalies updated every 8 days</a:t>
            </a:r>
          </a:p>
          <a:p>
            <a:pPr eaLnBrk="1" hangingPunct="1"/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  <a:ea typeface="ＭＳ Ｐゴシック" charset="-128"/>
                <a:cs typeface="ＭＳ Ｐゴシック" charset="-128"/>
              </a:rPr>
              <a:t>Analysis Domain  includes  CA, NV, AZ</a:t>
            </a:r>
          </a:p>
          <a:p>
            <a:pPr eaLnBrk="1" hangingPunct="1">
              <a:buFontTx/>
              <a:buChar char="-"/>
            </a:pPr>
            <a:endParaRPr lang="en-US" sz="1400" dirty="0" smtClean="0">
              <a:solidFill>
                <a:schemeClr val="bg1"/>
              </a:solidFill>
              <a:latin typeface="Georg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0" name="TextBox 14"/>
          <p:cNvSpPr txBox="1">
            <a:spLocks noChangeArrowheads="1"/>
          </p:cNvSpPr>
          <p:nvPr/>
        </p:nvSpPr>
        <p:spPr bwMode="auto">
          <a:xfrm>
            <a:off x="4876800" y="3810000"/>
            <a:ext cx="3733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Georgia" charset="0"/>
              </a:rPr>
              <a:t>From Rangel et al, 2005</a:t>
            </a:r>
          </a:p>
        </p:txBody>
      </p:sp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0" y="6389688"/>
            <a:ext cx="9144000" cy="468312"/>
            <a:chOff x="0" y="4025"/>
            <a:chExt cx="5760" cy="295"/>
          </a:xfrm>
        </p:grpSpPr>
        <p:pic>
          <p:nvPicPr>
            <p:cNvPr id="17415" name="Picture 16" descr="FDA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159"/>
              <a:ext cx="1555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17" descr="nasa_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7" y="4025"/>
              <a:ext cx="363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18" descr="gimms_bann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32" y="4136"/>
              <a:ext cx="118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2" name="Rectangle 13"/>
          <p:cNvSpPr>
            <a:spLocks noChangeArrowheads="1"/>
          </p:cNvSpPr>
          <p:nvPr/>
        </p:nvSpPr>
        <p:spPr bwMode="auto">
          <a:xfrm>
            <a:off x="0" y="116632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b="1" dirty="0" smtClean="0">
                <a:solidFill>
                  <a:srgbClr val="0066FF"/>
                </a:solidFill>
                <a:latin typeface="Verdana" pitchFamily="34" charset="0"/>
              </a:rPr>
              <a:t>Spatial Risk Model: PGRAM</a:t>
            </a:r>
            <a:endParaRPr lang="en-US" sz="2300" dirty="0">
              <a:solidFill>
                <a:srgbClr val="0066FF"/>
              </a:solidFill>
              <a:latin typeface="Verdana" pitchFamily="34" charset="0"/>
            </a:endParaRPr>
          </a:p>
        </p:txBody>
      </p:sp>
      <p:pic>
        <p:nvPicPr>
          <p:cNvPr id="17413" name="Picture 1034" descr="FDA_CA_allagmas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61" y="2636912"/>
            <a:ext cx="4341812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36" descr="ca_feedlot_dairy_poultry_location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2636912"/>
            <a:ext cx="3711575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8"/>
          <p:cNvGrpSpPr>
            <a:grpSpLocks/>
          </p:cNvGrpSpPr>
          <p:nvPr/>
        </p:nvGrpSpPr>
        <p:grpSpPr bwMode="auto">
          <a:xfrm>
            <a:off x="0" y="6389688"/>
            <a:ext cx="9144000" cy="468312"/>
            <a:chOff x="0" y="4025"/>
            <a:chExt cx="5760" cy="295"/>
          </a:xfrm>
        </p:grpSpPr>
        <p:pic>
          <p:nvPicPr>
            <p:cNvPr id="19463" name="Picture 4" descr="FDA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159"/>
              <a:ext cx="1555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Picture 5" descr="nasa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7" y="4025"/>
              <a:ext cx="363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6" descr="gimms_bann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2" y="4136"/>
              <a:ext cx="118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8" name="Title 10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609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66FF"/>
                </a:solidFill>
                <a:latin typeface="Verdana" pitchFamily="34" charset="0"/>
                <a:ea typeface="ＭＳ Ｐゴシック" charset="-128"/>
                <a:cs typeface="ＭＳ Ｐゴシック" charset="-128"/>
              </a:rPr>
              <a:t>Seasonality</a:t>
            </a:r>
          </a:p>
        </p:txBody>
      </p:sp>
      <p:pic>
        <p:nvPicPr>
          <p:cNvPr id="19459" name="Picture 18" descr="salinas_valley_mean_monthly_rainfal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772816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19"/>
          <p:cNvSpPr txBox="1">
            <a:spLocks noChangeArrowheads="1"/>
          </p:cNvSpPr>
          <p:nvPr/>
        </p:nvSpPr>
        <p:spPr bwMode="auto">
          <a:xfrm>
            <a:off x="0" y="908720"/>
            <a:ext cx="4860032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Verdana" pitchFamily="34" charset="0"/>
                <a:cs typeface="Body"/>
              </a:rPr>
              <a:t>Growing Season: September to </a:t>
            </a: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  <a:cs typeface="Body"/>
              </a:rPr>
              <a:t>May:  </a:t>
            </a:r>
            <a:r>
              <a:rPr lang="en-US" sz="1600" dirty="0">
                <a:solidFill>
                  <a:schemeClr val="bg1"/>
                </a:solidFill>
                <a:latin typeface="Verdana" pitchFamily="34" charset="0"/>
                <a:cs typeface="Body"/>
              </a:rPr>
              <a:t>Rain-fed Agriculture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Verdana" pitchFamily="34" charset="0"/>
                <a:cs typeface="Body"/>
              </a:rPr>
              <a:t> Irrigation – year </a:t>
            </a: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  <a:cs typeface="Body"/>
              </a:rPr>
              <a:t>round?</a:t>
            </a:r>
            <a:endParaRPr lang="en-US" sz="1600" dirty="0">
              <a:solidFill>
                <a:schemeClr val="bg1"/>
              </a:solidFill>
              <a:latin typeface="Verdana" pitchFamily="34" charset="0"/>
              <a:cs typeface="Body"/>
            </a:endParaRPr>
          </a:p>
          <a:p>
            <a:pPr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Verdana" pitchFamily="34" charset="0"/>
                <a:cs typeface="Body"/>
              </a:rPr>
              <a:t> Risk </a:t>
            </a: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  <a:cs typeface="Body"/>
              </a:rPr>
              <a:t>classification is based on evaluating rainfall leading </a:t>
            </a:r>
            <a:r>
              <a:rPr lang="en-US" sz="1600" dirty="0">
                <a:solidFill>
                  <a:schemeClr val="bg1"/>
                </a:solidFill>
                <a:latin typeface="Verdana" pitchFamily="34" charset="0"/>
                <a:cs typeface="Body"/>
              </a:rPr>
              <a:t>indicators (</a:t>
            </a: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  <a:cs typeface="Body"/>
              </a:rPr>
              <a:t>precipitation and NDVI)</a:t>
            </a:r>
            <a:endParaRPr lang="en-US" sz="1600" dirty="0">
              <a:solidFill>
                <a:schemeClr val="bg1"/>
              </a:solidFill>
              <a:latin typeface="Verdana" pitchFamily="34" charset="0"/>
              <a:cs typeface="Body"/>
            </a:endParaRPr>
          </a:p>
          <a:p>
            <a:pPr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Verdana" pitchFamily="34" charset="0"/>
                <a:cs typeface="Body"/>
              </a:rPr>
              <a:t> Overland runoff leads to accumulation of fecal matter and other waste in zones of potential contamination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Verdana" pitchFamily="34" charset="0"/>
                <a:cs typeface="Body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  <a:cs typeface="Body"/>
              </a:rPr>
              <a:t>Rainfall risk </a:t>
            </a:r>
            <a:r>
              <a:rPr lang="en-US" sz="1600" dirty="0">
                <a:solidFill>
                  <a:schemeClr val="bg1"/>
                </a:solidFill>
                <a:latin typeface="Verdana" pitchFamily="34" charset="0"/>
                <a:cs typeface="Body"/>
              </a:rPr>
              <a:t>category </a:t>
            </a: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  <a:cs typeface="Body"/>
              </a:rPr>
              <a:t>classification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  <a:cs typeface="Body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  <a:cs typeface="Body"/>
              </a:rPr>
              <a:t>32 day cumulative total at least 21.3 mm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  <a:cs typeface="Body"/>
              </a:rPr>
              <a:t> High risk if anomaly at least 30%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  <a:cs typeface="Body"/>
              </a:rPr>
              <a:t> Moderate risk if anomaly at least 15%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  <a:cs typeface="Body"/>
              </a:rPr>
              <a:t> Low risk if anomaly at least 5%</a:t>
            </a:r>
            <a:endParaRPr lang="en-US" sz="1500" dirty="0">
              <a:solidFill>
                <a:schemeClr val="bg1"/>
              </a:solidFill>
              <a:latin typeface="Verdana" pitchFamily="34" charset="0"/>
              <a:cs typeface="Body"/>
            </a:endParaRPr>
          </a:p>
          <a:p>
            <a:pPr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Verdana" pitchFamily="34" charset="0"/>
                <a:cs typeface="Body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  <a:cs typeface="Body"/>
              </a:rPr>
              <a:t>NDVI risk category classification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  <a:cs typeface="Body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  <a:cs typeface="Body"/>
              </a:rPr>
              <a:t>32 day cumulative total at least 0.2</a:t>
            </a:r>
          </a:p>
          <a:p>
            <a:pPr lvl="1">
              <a:buFont typeface="Arial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Verdana" pitchFamily="34" charset="0"/>
                <a:cs typeface="Body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  <a:cs typeface="Body"/>
              </a:rPr>
              <a:t>High risk if anomaly at least 20%</a:t>
            </a:r>
          </a:p>
          <a:p>
            <a:pPr lvl="1">
              <a:buFont typeface="Arial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Verdana" pitchFamily="34" charset="0"/>
                <a:cs typeface="Body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  <a:cs typeface="Body"/>
              </a:rPr>
              <a:t>Moderate risk if anomaly at least 10%</a:t>
            </a:r>
          </a:p>
          <a:p>
            <a:pPr lvl="1">
              <a:buFont typeface="Arial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Verdana" pitchFamily="34" charset="0"/>
                <a:cs typeface="Body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  <a:cs typeface="Body"/>
              </a:rPr>
              <a:t>Low risk if anomaly at least 5%</a:t>
            </a:r>
          </a:p>
          <a:p>
            <a:pPr lvl="1">
              <a:buFont typeface="Arial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Verdana" pitchFamily="34" charset="0"/>
                <a:cs typeface="Body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  <a:cs typeface="Body"/>
              </a:rPr>
              <a:t>Overall risk is the maximum of the rainfall and NDVI risk classifications</a:t>
            </a:r>
            <a:endParaRPr lang="en-US" sz="1500" dirty="0">
              <a:solidFill>
                <a:schemeClr val="bg1"/>
              </a:solidFill>
              <a:latin typeface="Verdana" pitchFamily="34" charset="0"/>
              <a:cs typeface="Body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8"/>
          <p:cNvGrpSpPr>
            <a:grpSpLocks/>
          </p:cNvGrpSpPr>
          <p:nvPr/>
        </p:nvGrpSpPr>
        <p:grpSpPr bwMode="auto">
          <a:xfrm>
            <a:off x="0" y="6389688"/>
            <a:ext cx="9144000" cy="468312"/>
            <a:chOff x="0" y="4025"/>
            <a:chExt cx="5760" cy="295"/>
          </a:xfrm>
        </p:grpSpPr>
        <p:pic>
          <p:nvPicPr>
            <p:cNvPr id="21510" name="Picture 12" descr="FDA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159"/>
              <a:ext cx="1555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13" descr="nasa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7" y="4025"/>
              <a:ext cx="363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Picture 14" descr="gimms_ban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2" y="4136"/>
              <a:ext cx="118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6" name="Title 1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4572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66FF"/>
                </a:solidFill>
                <a:latin typeface="Verdana" pitchFamily="34" charset="0"/>
                <a:ea typeface="ＭＳ Ｐゴシック" charset="-128"/>
                <a:cs typeface="ＭＳ Ｐゴシック" charset="-128"/>
              </a:rPr>
              <a:t>Overview Map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132856"/>
            <a:ext cx="3608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Overview map goes here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 descr="sample_regions_with_2007_site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315200" cy="4306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88640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6FF"/>
                </a:solidFill>
                <a:latin typeface="Verdana" pitchFamily="34" charset="0"/>
              </a:rPr>
              <a:t>Salinas Valley: June 10 - July 11, 2013</a:t>
            </a:r>
            <a:endParaRPr lang="en-US" b="1" dirty="0">
              <a:solidFill>
                <a:srgbClr val="0066FF"/>
              </a:solidFill>
              <a:latin typeface="Verdana" pitchFamily="34" charset="0"/>
            </a:endParaRPr>
          </a:p>
        </p:txBody>
      </p:sp>
      <p:pic>
        <p:nvPicPr>
          <p:cNvPr id="3" name="Picture 2" descr="pgram_risk_salinas_valley_jun10_jul11_201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540489" cy="5530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692696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66FF"/>
                </a:solidFill>
                <a:latin typeface="Verdana" pitchFamily="34" charset="0"/>
              </a:rPr>
              <a:t>Imperial Valley: June 18 – July 19, 2013</a:t>
            </a:r>
            <a:endParaRPr lang="en-US" sz="2400" b="1" dirty="0">
              <a:solidFill>
                <a:srgbClr val="0066FF"/>
              </a:solidFill>
              <a:latin typeface="Verdana" pitchFamily="34" charset="0"/>
            </a:endParaRPr>
          </a:p>
        </p:txBody>
      </p:sp>
      <p:pic>
        <p:nvPicPr>
          <p:cNvPr id="6" name="Picture 5" descr="pgram_risk_Jul18_jul19_imperial_valle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650219" cy="560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8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"/>
            <a:ext cx="8534400" cy="90872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66FF"/>
                </a:solidFill>
                <a:latin typeface="Verdana" pitchFamily="34" charset="0"/>
              </a:rPr>
              <a:t>ARS/FDA Environmental Sampling</a:t>
            </a:r>
            <a:br>
              <a:rPr lang="en-US" sz="2400" b="1" dirty="0" smtClean="0">
                <a:solidFill>
                  <a:srgbClr val="0066FF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0066FF"/>
                </a:solidFill>
                <a:latin typeface="Verdana" pitchFamily="34" charset="0"/>
              </a:rPr>
              <a:t>2011/2012 for Validation</a:t>
            </a:r>
            <a:endParaRPr lang="en-US" sz="2400" dirty="0">
              <a:solidFill>
                <a:srgbClr val="0066FF"/>
              </a:solidFill>
              <a:latin typeface="Verdana" pitchFamily="34" charset="0"/>
            </a:endParaRPr>
          </a:p>
        </p:txBody>
      </p:sp>
      <p:pic>
        <p:nvPicPr>
          <p:cNvPr id="4" name="Content Placeholder 3" descr="ARS_sampling_sit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1052736"/>
            <a:ext cx="2907792" cy="5196870"/>
          </a:xfrm>
        </p:spPr>
      </p:pic>
      <p:sp>
        <p:nvSpPr>
          <p:cNvPr id="5" name="Rectangle 4"/>
          <p:cNvSpPr/>
          <p:nvPr/>
        </p:nvSpPr>
        <p:spPr>
          <a:xfrm>
            <a:off x="179512" y="83671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“</a:t>
            </a:r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</a:rPr>
              <a:t>Salad bowl of America”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</a:rPr>
              <a:t> Since 1996, at least 11 outbreaks of E. coli have been traced to the Salinas Valley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251520" y="1916832"/>
          <a:ext cx="5544616" cy="44270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87290"/>
                <a:gridCol w="1426241"/>
                <a:gridCol w="762133"/>
                <a:gridCol w="1968952"/>
              </a:tblGrid>
              <a:tr h="4580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Month-Year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Location of outbreak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No. of Ill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Known or suspected vehicle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2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May-96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IL, CT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61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Lettuce, Mesclun mix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8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Sep-99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CA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8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Lettuce, Romaine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8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Sep-99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WA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6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Lettuce, Romaine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2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Oct-99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Lettuce, Romaine hearts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8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Oct-99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PA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41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Lettuce, Romaine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8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Jul-02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WA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29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Lettuce, Romaine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26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Nov-02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* San Joaquin Valley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IL,WI,MN,SD,UT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24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Lettuce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2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Sep-03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CA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57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Lettuce, Iceberg/Romaine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8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Oct-03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CA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16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Spinach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8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Nov-04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NJ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6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Lettuce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2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Sep-05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MN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11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Romaine,also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vegetables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2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Aug/Sep-06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26 states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&gt;200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Spinach, baby, bagged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8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May-08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WA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latin typeface="Consolas" pitchFamily="49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Source: </a:t>
            </a:r>
            <a:r>
              <a:rPr lang="en-US" sz="1000" dirty="0">
                <a:solidFill>
                  <a:schemeClr val="bg1"/>
                </a:solidFill>
              </a:rPr>
              <a:t>Mandrell, R. E. 2009. Enteric human pathogens associated with fresh produce: sources, transport, and ecology. In </a:t>
            </a:r>
            <a:r>
              <a:rPr lang="en-US" sz="1000" i="1" dirty="0">
                <a:solidFill>
                  <a:schemeClr val="bg1"/>
                </a:solidFill>
              </a:rPr>
              <a:t>Microbial Safety of Fresh Produce</a:t>
            </a:r>
            <a:r>
              <a:rPr lang="en-US" sz="1000" dirty="0">
                <a:solidFill>
                  <a:schemeClr val="bg1"/>
                </a:solidFill>
              </a:rPr>
              <a:t>, ed. Xuetong Fan, Brendan A. Niemira, and Christopher J. Doona, 5-41. John Wiley and Sons, September 15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4728</TotalTime>
  <Words>1220</Words>
  <Application>Microsoft Macintosh PowerPoint</Application>
  <PresentationFormat>On-screen Show (4:3)</PresentationFormat>
  <Paragraphs>233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PowerPoint Presentation</vt:lpstr>
      <vt:lpstr>Background – drivers</vt:lpstr>
      <vt:lpstr>Seasonal Event Distribution</vt:lpstr>
      <vt:lpstr>PowerPoint Presentation</vt:lpstr>
      <vt:lpstr>Seasonality</vt:lpstr>
      <vt:lpstr>Overview Map</vt:lpstr>
      <vt:lpstr>PowerPoint Presentation</vt:lpstr>
      <vt:lpstr>Imperial Valley: June 18 – July 19, 2013</vt:lpstr>
      <vt:lpstr>ARS/FDA Environmental Sampling 2011/2012 for Validation</vt:lpstr>
      <vt:lpstr>ARS/FDA Environmental Sampling 2011/2012</vt:lpstr>
      <vt:lpstr>Rainfall @ ECO157 Positive Site</vt:lpstr>
      <vt:lpstr>Rainfall @ ECO157 Site</vt:lpstr>
      <vt:lpstr>Relative Humidity Conditions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Climate  Variability and Recent Patterns of  Vector-borne Disease Outbreaks </dc:title>
  <dc:creator>Assaf Anyamba</dc:creator>
  <cp:lastModifiedBy>Assaf Anyamba</cp:lastModifiedBy>
  <cp:revision>288</cp:revision>
  <dcterms:created xsi:type="dcterms:W3CDTF">2010-09-19T22:33:30Z</dcterms:created>
  <dcterms:modified xsi:type="dcterms:W3CDTF">2013-12-10T01:53:31Z</dcterms:modified>
</cp:coreProperties>
</file>